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20" r:id="rId16"/>
    <p:sldId id="317" r:id="rId17"/>
    <p:sldId id="318" r:id="rId18"/>
    <p:sldId id="319" r:id="rId19"/>
    <p:sldId id="303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72539-C8FB-4021-A090-D99A38CC3426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36FF5-631C-4A74-B63B-5ED0F45B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0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A80487E-2532-4408-98DB-64FF37A48F4C}" type="slidenum">
              <a:rPr lang="ar-SA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655 h 1906"/>
                <a:gd name="T4" fmla="*/ 5776 w 5740"/>
                <a:gd name="T5" fmla="*/ 1655 h 1906"/>
                <a:gd name="T6" fmla="*/ 577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542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5FCF-39E5-40DC-8FE0-F0C2BC580F4E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214757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90F2C-1232-40A2-BA13-91E579288B36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709001"/>
      </p:ext>
    </p:extLst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89375-4750-4B55-A5D4-09F36D765845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65309"/>
      </p:ext>
    </p:extLst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8A85F-0383-4671-AB4A-EB2759B91B71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6278"/>
      </p:ext>
    </p:extLst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7F508-DAFF-4342-B3E6-0FA709E7DEE5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33878"/>
      </p:ext>
    </p:extLst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B7CF0-9CED-410E-A56D-FA83B86BC885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209452"/>
      </p:ext>
    </p:extLst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683BB-7FF2-4085-9138-0ED2E8D0449B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183231"/>
      </p:ext>
    </p:extLst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22DC4-F86B-47B6-946A-5E49FE5279BB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63894"/>
      </p:ext>
    </p:extLst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66E6B-EABA-4604-8F06-E67B7B249D63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21960"/>
      </p:ext>
    </p:extLst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D4584-547C-432B-9180-84F8A012574B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31407"/>
      </p:ext>
    </p:extLst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D3F5C-FDB3-45C5-A4DD-39E8FEFBFF47}" type="slidenum">
              <a:rPr lang="ar-SA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06640"/>
      </p:ext>
    </p:extLst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Arial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055E3486-6678-4C36-B26F-8000184B9252}" type="slidenum">
              <a:rPr lang="ar-SA" altLang="en-US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325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325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325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325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 rtl="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325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655 h 1906"/>
                <a:gd name="T4" fmla="*/ 5776 w 5740"/>
                <a:gd name="T5" fmla="*/ 1655 h 1906"/>
                <a:gd name="T6" fmla="*/ 577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5326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32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32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87507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1" grpId="0"/>
      <p:bldP spid="53261" grpId="1"/>
      <p:bldP spid="53261" grpId="2"/>
      <p:bldP spid="5326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263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2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32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en.wikipedia.org/wiki/Inguinal_ligamen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Rectus_abdominis" TargetMode="External"/><Relationship Id="rId13" Type="http://schemas.openxmlformats.org/officeDocument/2006/relationships/hyperlink" Target="http://en.wikipedia.org/wiki/Peritoneum" TargetMode="External"/><Relationship Id="rId3" Type="http://schemas.openxmlformats.org/officeDocument/2006/relationships/hyperlink" Target="http://en.wikipedia.org/wiki/Skin" TargetMode="External"/><Relationship Id="rId7" Type="http://schemas.openxmlformats.org/officeDocument/2006/relationships/hyperlink" Target="http://en.wikipedia.org/wiki/Muscle" TargetMode="External"/><Relationship Id="rId12" Type="http://schemas.openxmlformats.org/officeDocument/2006/relationships/hyperlink" Target="http://en.wikipedia.org/wiki/Fascia_transversalis" TargetMode="External"/><Relationship Id="rId2" Type="http://schemas.openxmlformats.org/officeDocument/2006/relationships/hyperlink" Target="http://en.wikipedia.org/wiki/Human_anatom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carpa's_fascia" TargetMode="External"/><Relationship Id="rId11" Type="http://schemas.openxmlformats.org/officeDocument/2006/relationships/hyperlink" Target="http://en.wikipedia.org/wiki/Transverse_abdominal_muscle" TargetMode="External"/><Relationship Id="rId5" Type="http://schemas.openxmlformats.org/officeDocument/2006/relationships/hyperlink" Target="http://en.wikipedia.org/wiki/Camper's_fascia" TargetMode="External"/><Relationship Id="rId10" Type="http://schemas.openxmlformats.org/officeDocument/2006/relationships/hyperlink" Target="http://en.wikipedia.org/wiki/Internal_oblique_muscle" TargetMode="External"/><Relationship Id="rId4" Type="http://schemas.openxmlformats.org/officeDocument/2006/relationships/hyperlink" Target="http://en.wikipedia.org/wiki/Fascia" TargetMode="External"/><Relationship Id="rId9" Type="http://schemas.openxmlformats.org/officeDocument/2006/relationships/hyperlink" Target="http://en.wikipedia.org/wiki/External_oblique_muscle" TargetMode="External"/><Relationship Id="rId1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ubic_tubercle" TargetMode="External"/><Relationship Id="rId2" Type="http://schemas.openxmlformats.org/officeDocument/2006/relationships/hyperlink" Target="http://en.wikipedia.org/wiki/Anterior_superior_iliac_spin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36725"/>
            <a:ext cx="7772400" cy="241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7200" b="0" i="1" u="sng" smtClean="0"/>
              <a:t>Anterior abdominal wall</a:t>
            </a:r>
          </a:p>
        </p:txBody>
      </p:sp>
    </p:spTree>
    <p:extLst>
      <p:ext uri="{BB962C8B-B14F-4D97-AF65-F5344CB8AC3E}">
        <p14:creationId xmlns:p14="http://schemas.microsoft.com/office/powerpoint/2010/main" val="412516144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Conjoint tendon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-Formed by the lower arched fibers of both internal oblique and transversus abdominis muscles where the fiberous pass directly from origin to insertion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sz="2800" smtClean="0"/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-</a:t>
            </a:r>
            <a:r>
              <a:rPr lang="en-US" altLang="en-US" sz="3600" b="1" smtClean="0">
                <a:solidFill>
                  <a:srgbClr val="FFFF00"/>
                </a:solidFill>
              </a:rPr>
              <a:t>Function :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The contraction of the conjoint tenden leads to closure of the inguinal canal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b="1" smtClean="0">
                <a:solidFill>
                  <a:srgbClr val="FF0000"/>
                </a:solidFill>
              </a:rPr>
              <a:t>(shutter mechanism )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-So , it prevent passage of intestine through the canal (Indirect inguinal hernia) .</a:t>
            </a:r>
          </a:p>
        </p:txBody>
      </p:sp>
    </p:spTree>
    <p:extLst>
      <p:ext uri="{BB962C8B-B14F-4D97-AF65-F5344CB8AC3E}">
        <p14:creationId xmlns:p14="http://schemas.microsoft.com/office/powerpoint/2010/main" val="3176054563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u="sng" smtClean="0"/>
              <a:t>Transversus abdominis muscle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5724525" cy="55165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u="sng" dirty="0" smtClean="0">
                <a:solidFill>
                  <a:srgbClr val="FFFF00"/>
                </a:solidFill>
              </a:rPr>
              <a:t>Origin :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-the lateral third of the  inner surface of </a:t>
            </a:r>
            <a:r>
              <a:rPr lang="en-US" altLang="en-US" sz="2400" dirty="0" smtClean="0">
                <a:hlinkClick r:id="rId2" tooltip="Inguinal ligament"/>
              </a:rPr>
              <a:t>inguinal ligament</a:t>
            </a:r>
            <a:r>
              <a:rPr lang="en-US" altLang="en-US" sz="2400" dirty="0" smtClean="0"/>
              <a:t>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-anterior 2/3 of the medial lip of the iliac crest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-the inner surfaces of the cartilages of the lower 8 ribs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-the </a:t>
            </a:r>
            <a:r>
              <a:rPr lang="en-US" altLang="en-US" sz="2400" dirty="0" err="1" smtClean="0"/>
              <a:t>thoracolumbarl</a:t>
            </a:r>
            <a:r>
              <a:rPr lang="en-US" altLang="en-US" sz="2400" dirty="0" smtClean="0"/>
              <a:t> fascia.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u="sng" dirty="0" smtClean="0">
                <a:solidFill>
                  <a:srgbClr val="FFFF00"/>
                </a:solidFill>
              </a:rPr>
              <a:t>Direction of the fibers :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 -</a:t>
            </a:r>
            <a:r>
              <a:rPr lang="en-US" altLang="en-US" sz="2400" dirty="0" err="1" smtClean="0"/>
              <a:t>horizontaly</a:t>
            </a:r>
            <a:r>
              <a:rPr lang="en-US" altLang="en-US" sz="2400" dirty="0" smtClean="0"/>
              <a:t> .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u="sng" dirty="0" smtClean="0">
                <a:solidFill>
                  <a:srgbClr val="FFFF00"/>
                </a:solidFill>
              </a:rPr>
              <a:t>Insertion: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  a- </a:t>
            </a:r>
            <a:r>
              <a:rPr lang="en-US" altLang="en-US" sz="2400" dirty="0" err="1" smtClean="0"/>
              <a:t>linea</a:t>
            </a:r>
            <a:r>
              <a:rPr lang="en-US" altLang="en-US" sz="2400" dirty="0" smtClean="0"/>
              <a:t> alba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 smtClean="0"/>
              <a:t>   b-the lower fibers form an arched  fibers together with the lower fibers of internal oblique muscle (conjoint tendon) 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400" dirty="0" smtClean="0"/>
          </a:p>
        </p:txBody>
      </p:sp>
      <p:pic>
        <p:nvPicPr>
          <p:cNvPr id="13316" name="Picture 4" descr="transverse-abdom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484313"/>
            <a:ext cx="3203575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883714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abw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0713"/>
            <a:ext cx="828040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340732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9388" y="804863"/>
            <a:ext cx="5184775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2400" smtClean="0">
              <a:solidFill>
                <a:srgbClr val="FFFFFF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b="1" i="1" u="sng" smtClean="0">
                <a:solidFill>
                  <a:srgbClr val="FFFF00"/>
                </a:solidFill>
                <a:latin typeface="Arial" charset="0"/>
              </a:rPr>
              <a:t>Site :</a:t>
            </a:r>
            <a:r>
              <a:rPr lang="en-US" altLang="en-US" sz="2400" b="1" u="sng" smtClean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   it lies in the middle part of the abdominal muscle layer inside the tendinous sheath called rectus sheath.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b="1" i="1" u="sng" smtClean="0">
                <a:solidFill>
                  <a:srgbClr val="FFFF00"/>
                </a:solidFill>
                <a:latin typeface="Arial" charset="0"/>
              </a:rPr>
              <a:t>Origin 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 symphysis pupis and pubic crest.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b="1" u="sng" smtClean="0">
                <a:solidFill>
                  <a:srgbClr val="FFFF00"/>
                </a:solidFill>
                <a:latin typeface="Arial" charset="0"/>
              </a:rPr>
              <a:t>Insetion:</a:t>
            </a:r>
            <a:endParaRPr lang="en-US" altLang="en-US" sz="2400" smtClean="0">
              <a:solidFill>
                <a:srgbClr val="FFFF00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5th, 6th &amp; 7th costal cartilages</a:t>
            </a:r>
            <a:r>
              <a:rPr lang="ar-EG" altLang="en-US" sz="2400" smtClean="0">
                <a:solidFill>
                  <a:srgbClr val="FFFFFF"/>
                </a:solidFill>
                <a:latin typeface="Arial" charset="0"/>
              </a:rPr>
              <a:t>-</a:t>
            </a:r>
            <a:endParaRPr lang="en-US" altLang="en-US" sz="2400" smtClean="0">
              <a:solidFill>
                <a:srgbClr val="FFFFFF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-The muscle is divided by 3 tendinous intersections as follows: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-These tendentious intersections are present on the anterior surface of the muscle and indicate that the muscle arises from different myotomes . 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1692275" y="188913"/>
            <a:ext cx="5543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b="1" u="sng" smtClean="0">
                <a:solidFill>
                  <a:srgbClr val="FFFFFF"/>
                </a:solidFill>
                <a:latin typeface="Arial" charset="0"/>
              </a:rPr>
              <a:t>Rectus abdominus m.</a:t>
            </a:r>
          </a:p>
        </p:txBody>
      </p:sp>
      <p:pic>
        <p:nvPicPr>
          <p:cNvPr id="15367" name="Picture 7" descr="l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765175"/>
            <a:ext cx="3195637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01586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23850" y="476250"/>
            <a:ext cx="3851275" cy="392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1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800" b="1" u="sng" smtClean="0">
                <a:solidFill>
                  <a:srgbClr val="FFFF00"/>
                </a:solidFill>
              </a:rPr>
              <a:t>Action :</a:t>
            </a:r>
            <a:endParaRPr lang="en-US" altLang="en-US" sz="2800" smtClean="0">
              <a:solidFill>
                <a:srgbClr val="FFFF00"/>
              </a:solidFill>
            </a:endParaRPr>
          </a:p>
          <a:p>
            <a:pPr rtl="1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800" smtClean="0">
                <a:solidFill>
                  <a:srgbClr val="FFFFFF"/>
                </a:solidFill>
              </a:rPr>
              <a:t>  -flexion of the trunk .</a:t>
            </a:r>
          </a:p>
          <a:p>
            <a:pPr rtl="1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800" b="1" u="sng" smtClean="0">
                <a:solidFill>
                  <a:srgbClr val="FFFF00"/>
                </a:solidFill>
              </a:rPr>
              <a:t>Surface anatomy</a:t>
            </a:r>
            <a:r>
              <a:rPr lang="en-US" altLang="en-US" sz="2800" b="1" u="sng" smtClean="0">
                <a:solidFill>
                  <a:srgbClr val="FFFFFF"/>
                </a:solidFill>
              </a:rPr>
              <a:t> :</a:t>
            </a:r>
            <a:endParaRPr lang="en-US" altLang="en-US" sz="2800" smtClean="0">
              <a:solidFill>
                <a:srgbClr val="FFFFFF"/>
              </a:solidFill>
            </a:endParaRPr>
          </a:p>
          <a:p>
            <a:pPr rtl="1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800" smtClean="0">
                <a:solidFill>
                  <a:srgbClr val="FFFFFF"/>
                </a:solidFill>
              </a:rPr>
              <a:t>   the lateral margin of rectus abdominis is marked by aline on the anterior abdominal wall called linea semilunaris .</a:t>
            </a:r>
            <a:r>
              <a:rPr lang="en-US" altLang="en-US" sz="1800" smtClean="0">
                <a:solidFill>
                  <a:srgbClr val="FFFFFF"/>
                </a:solidFill>
              </a:rPr>
              <a:t> 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16387" name="Picture 18" descr="http://4.bp.blogspot.com/_ZWqgYBROGHw/TPVIMZqskOI/AAAAAAAAB6I/srQP-IpHxdM/s400/GW480H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4776788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523456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47798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b="0" u="sng" dirty="0" err="1" smtClean="0"/>
              <a:t>Pyramidalis</a:t>
            </a:r>
            <a:r>
              <a:rPr lang="en-US" altLang="en-US" sz="3600" b="0" u="sng" dirty="0" smtClean="0"/>
              <a:t> muscle 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4648200" cy="57150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b="1" dirty="0" smtClean="0"/>
              <a:t>  </a:t>
            </a:r>
            <a:r>
              <a:rPr lang="en-US" altLang="en-US" sz="2800" b="1" u="sng" dirty="0">
                <a:solidFill>
                  <a:srgbClr val="FFFF00"/>
                </a:solidFill>
              </a:rPr>
              <a:t>O</a:t>
            </a:r>
            <a:r>
              <a:rPr lang="en-US" altLang="en-US" sz="2800" b="1" u="sng" dirty="0" smtClean="0">
                <a:solidFill>
                  <a:srgbClr val="FFFF00"/>
                </a:solidFill>
              </a:rPr>
              <a:t>rigin :</a:t>
            </a:r>
            <a:r>
              <a:rPr lang="en-US" altLang="en-US" sz="2800" b="1" dirty="0" smtClean="0"/>
              <a:t>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dirty="0" smtClean="0"/>
              <a:t>    pubic crest and symphysis  pubis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dirty="0" smtClean="0"/>
              <a:t> </a:t>
            </a:r>
            <a:r>
              <a:rPr lang="en-US" altLang="en-US" sz="2800" u="sng" dirty="0" smtClean="0"/>
              <a:t> I</a:t>
            </a:r>
            <a:r>
              <a:rPr lang="en-US" altLang="en-US" sz="2800" b="1" u="sng" dirty="0" smtClean="0">
                <a:solidFill>
                  <a:srgbClr val="FFFF00"/>
                </a:solidFill>
              </a:rPr>
              <a:t>nsertion</a:t>
            </a:r>
            <a:r>
              <a:rPr lang="en-US" altLang="en-US" sz="2800" b="1" u="sng" dirty="0" smtClean="0"/>
              <a:t> 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dirty="0" smtClean="0"/>
              <a:t> into the lower part of the </a:t>
            </a:r>
            <a:r>
              <a:rPr lang="en-US" altLang="en-US" sz="2800" dirty="0" err="1" smtClean="0"/>
              <a:t>linea</a:t>
            </a:r>
            <a:r>
              <a:rPr lang="en-US" altLang="en-US" sz="2800" dirty="0" smtClean="0"/>
              <a:t> alba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u="sng" dirty="0" smtClean="0"/>
              <a:t>  </a:t>
            </a:r>
            <a:r>
              <a:rPr lang="en-US" altLang="en-US" sz="2800" b="1" u="sng" dirty="0">
                <a:solidFill>
                  <a:srgbClr val="FFFF00"/>
                </a:solidFill>
              </a:rPr>
              <a:t>N</a:t>
            </a:r>
            <a:r>
              <a:rPr lang="en-US" altLang="en-US" sz="2800" b="1" u="sng" dirty="0" smtClean="0">
                <a:solidFill>
                  <a:srgbClr val="FFFF00"/>
                </a:solidFill>
              </a:rPr>
              <a:t>erve supply :</a:t>
            </a:r>
            <a:r>
              <a:rPr lang="en-US" altLang="en-US" sz="2800" b="1" dirty="0" smtClean="0"/>
              <a:t> </a:t>
            </a:r>
            <a:endParaRPr lang="en-US" altLang="en-US" sz="2800" dirty="0" smtClean="0"/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dirty="0" smtClean="0"/>
              <a:t>  subcostal nerve </a:t>
            </a:r>
            <a:endParaRPr lang="en-US" altLang="en-US" sz="2800" b="1" dirty="0" smtClean="0"/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b="1" dirty="0" smtClean="0"/>
              <a:t>  </a:t>
            </a:r>
            <a:r>
              <a:rPr lang="en-US" altLang="en-US" sz="2800" b="1" u="sng" dirty="0">
                <a:solidFill>
                  <a:srgbClr val="FFFF00"/>
                </a:solidFill>
              </a:rPr>
              <a:t>A</a:t>
            </a:r>
            <a:r>
              <a:rPr lang="en-US" altLang="en-US" sz="2800" b="1" u="sng" dirty="0" smtClean="0">
                <a:solidFill>
                  <a:srgbClr val="FFFF00"/>
                </a:solidFill>
              </a:rPr>
              <a:t>ction :</a:t>
            </a:r>
            <a:r>
              <a:rPr lang="en-US" altLang="en-US" sz="2800" dirty="0" smtClean="0"/>
              <a:t>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dirty="0" smtClean="0"/>
              <a:t> it stretches the </a:t>
            </a:r>
            <a:r>
              <a:rPr lang="en-US" altLang="en-US" sz="2800" dirty="0" err="1" smtClean="0"/>
              <a:t>linea</a:t>
            </a:r>
            <a:r>
              <a:rPr lang="en-US" altLang="en-US" sz="2800" dirty="0" smtClean="0"/>
              <a:t> alba </a:t>
            </a:r>
          </a:p>
        </p:txBody>
      </p:sp>
      <p:pic>
        <p:nvPicPr>
          <p:cNvPr id="21508" name="Picture 4" descr="Pyramidal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21727"/>
            <a:ext cx="304751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4909"/>
            <a:ext cx="4267200" cy="3602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10806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8737" y="603081"/>
            <a:ext cx="4284663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rgbClr val="FFC000"/>
                </a:solidFill>
                <a:latin typeface="Arial" charset="0"/>
              </a:rPr>
              <a:t>Definition: </a:t>
            </a: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is a long fibrous sheath that encloses the rectus abdominis muscle and </a:t>
            </a:r>
            <a:r>
              <a:rPr lang="en-US" altLang="en-US" sz="2400" dirty="0" err="1" smtClean="0">
                <a:solidFill>
                  <a:srgbClr val="FFFFFF"/>
                </a:solidFill>
                <a:latin typeface="Arial" charset="0"/>
              </a:rPr>
              <a:t>pyramidalis</a:t>
            </a: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 muscle (if present). 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rgbClr val="FFC000"/>
                </a:solidFill>
                <a:latin typeface="Arial" charset="0"/>
              </a:rPr>
              <a:t>Contents of rectus sheath:</a:t>
            </a:r>
          </a:p>
          <a:p>
            <a:pPr marL="457200" indent="-457200" eaLnBrk="1" fontAlgn="base" hangingPunct="1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Anterior rami of the lower six thoracic nerves </a:t>
            </a:r>
          </a:p>
          <a:p>
            <a:pPr marL="457200" indent="-457200" eaLnBrk="1" fontAlgn="base" hangingPunct="1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Superior and inferior epigastric vessels </a:t>
            </a:r>
          </a:p>
          <a:p>
            <a:pPr marL="457200" indent="-457200" eaLnBrk="1" fontAlgn="base" hangingPunct="1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Lymph vessels. </a:t>
            </a:r>
          </a:p>
          <a:p>
            <a:pPr marL="457200" indent="-457200" eaLnBrk="1" fontAlgn="base" hangingPunct="1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Rectus abdominis and </a:t>
            </a:r>
            <a:r>
              <a:rPr lang="en-US" altLang="en-US" sz="2400" dirty="0" err="1" smtClean="0">
                <a:solidFill>
                  <a:srgbClr val="FFFFFF"/>
                </a:solidFill>
                <a:latin typeface="Arial" charset="0"/>
              </a:rPr>
              <a:t>pyramidalis</a:t>
            </a: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  <a:latin typeface="Arial" charset="0"/>
              </a:rPr>
              <a:t>ms.</a:t>
            </a:r>
            <a:endParaRPr lang="en-US" altLang="en-US" sz="2400" dirty="0" smtClean="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2400" dirty="0" smtClean="0">
                <a:solidFill>
                  <a:srgbClr val="FFC000"/>
                </a:solidFill>
                <a:latin typeface="Arial" charset="0"/>
              </a:rPr>
              <a:t>It is formed mainly by: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solidFill>
                  <a:srgbClr val="FFFFFF"/>
                </a:solidFill>
                <a:latin typeface="Arial" charset="0"/>
              </a:rPr>
              <a:t> The aponeuroses of the three lateral abdominal muscles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179388" y="14288"/>
            <a:ext cx="896461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b="1" smtClean="0">
                <a:solidFill>
                  <a:srgbClr val="FFC000"/>
                </a:solidFill>
                <a:latin typeface="Arial" charset="0"/>
              </a:rPr>
              <a:t>Rectus Sheath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725" y="968723"/>
            <a:ext cx="4537075" cy="573687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0773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8915400" cy="31718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9" y="0"/>
            <a:ext cx="8839200" cy="457200"/>
          </a:xfrm>
        </p:spPr>
        <p:txBody>
          <a:bodyPr>
            <a:noAutofit/>
          </a:bodyPr>
          <a:lstStyle/>
          <a:p>
            <a:pPr algn="ctr"/>
            <a:r>
              <a:rPr lang="en-US" altLang="en-US" dirty="0">
                <a:solidFill>
                  <a:srgbClr val="FFC000"/>
                </a:solidFill>
                <a:latin typeface="Arial" charset="0"/>
              </a:rPr>
              <a:t/>
            </a:r>
            <a:br>
              <a:rPr lang="en-US" altLang="en-US" dirty="0">
                <a:solidFill>
                  <a:srgbClr val="FFC000"/>
                </a:solidFill>
                <a:latin typeface="Arial" charset="0"/>
              </a:rPr>
            </a:br>
            <a:r>
              <a:rPr lang="en-US" altLang="en-US" sz="2800" dirty="0">
                <a:solidFill>
                  <a:srgbClr val="FFC000"/>
                </a:solidFill>
                <a:latin typeface="Arial" charset="0"/>
              </a:rPr>
              <a:t>Pattern of the Rectus Sheath Formation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533400"/>
            <a:ext cx="9144000" cy="3048000"/>
          </a:xfrm>
        </p:spPr>
        <p:txBody>
          <a:bodyPr>
            <a:normAutofit/>
          </a:bodyPr>
          <a:lstStyle/>
          <a:p>
            <a:pPr marL="342900" lvl="0" indent="-342900" algn="l" rtl="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US" altLang="en-US" sz="2400" b="1" u="sng" kern="1200" dirty="0">
                <a:solidFill>
                  <a:srgbClr val="FFFF00"/>
                </a:solidFill>
                <a:effectLst/>
                <a:latin typeface="Arial" charset="0"/>
              </a:rPr>
              <a:t>The rectus sheath surrounding the upper ¾ of the rectus abdominis </a:t>
            </a:r>
            <a:r>
              <a:rPr lang="en-US" altLang="en-US" sz="2400" b="1" u="sng" kern="1200" dirty="0" smtClean="0">
                <a:solidFill>
                  <a:srgbClr val="FFFF00"/>
                </a:solidFill>
                <a:effectLst/>
                <a:latin typeface="Arial" charset="0"/>
              </a:rPr>
              <a:t>muscle:</a:t>
            </a:r>
            <a:endParaRPr lang="en-US" altLang="en-US" sz="2400" b="1" u="sng" kern="1200" dirty="0">
              <a:solidFill>
                <a:srgbClr val="FFFF00"/>
              </a:solidFill>
              <a:effectLst/>
              <a:latin typeface="Arial" charset="0"/>
            </a:endParaRPr>
          </a:p>
          <a:p>
            <a:pPr marL="342900" lvl="0" indent="-342900" algn="l" rtl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 b="1" kern="1200" dirty="0">
                <a:effectLst/>
                <a:latin typeface="Arial" charset="0"/>
              </a:rPr>
              <a:t>The anterior wall consists of </a:t>
            </a:r>
            <a:r>
              <a:rPr lang="en-US" altLang="en-US" sz="2400" b="1" kern="1200" dirty="0" smtClean="0">
                <a:effectLst/>
                <a:latin typeface="Arial" charset="0"/>
              </a:rPr>
              <a:t>: </a:t>
            </a:r>
            <a:r>
              <a:rPr lang="en-US" altLang="en-US" sz="2400" kern="1200" dirty="0" smtClean="0">
                <a:solidFill>
                  <a:srgbClr val="FFFFFF"/>
                </a:solidFill>
                <a:effectLst/>
                <a:latin typeface="Arial" charset="0"/>
              </a:rPr>
              <a:t>the </a:t>
            </a:r>
            <a:r>
              <a:rPr lang="en-US" altLang="en-US" sz="2400" kern="1200" dirty="0">
                <a:solidFill>
                  <a:srgbClr val="FFFFFF"/>
                </a:solidFill>
                <a:effectLst/>
                <a:latin typeface="Arial" charset="0"/>
              </a:rPr>
              <a:t>aponeurosis of the </a:t>
            </a:r>
            <a:r>
              <a:rPr lang="en-US" altLang="en-US" sz="2400" kern="1200" dirty="0">
                <a:solidFill>
                  <a:srgbClr val="FFC000"/>
                </a:solidFill>
                <a:effectLst/>
                <a:latin typeface="Arial" charset="0"/>
              </a:rPr>
              <a:t>external oblique</a:t>
            </a:r>
            <a:r>
              <a:rPr lang="en-US" altLang="en-US" sz="2400" kern="1200" dirty="0">
                <a:solidFill>
                  <a:srgbClr val="FFFFFF"/>
                </a:solidFill>
                <a:effectLst/>
                <a:latin typeface="Arial" charset="0"/>
              </a:rPr>
              <a:t> and </a:t>
            </a:r>
            <a:r>
              <a:rPr lang="en-US" altLang="en-US" sz="2400" kern="1200" dirty="0" smtClean="0">
                <a:solidFill>
                  <a:srgbClr val="FFC000"/>
                </a:solidFill>
                <a:effectLst/>
                <a:latin typeface="Arial" charset="0"/>
              </a:rPr>
              <a:t>anterior layer of </a:t>
            </a:r>
            <a:r>
              <a:rPr lang="en-US" altLang="en-US" sz="2400" kern="1200" dirty="0">
                <a:solidFill>
                  <a:srgbClr val="FFC000"/>
                </a:solidFill>
                <a:effectLst/>
                <a:latin typeface="Arial" charset="0"/>
              </a:rPr>
              <a:t>the aponeurosis of the </a:t>
            </a:r>
            <a:r>
              <a:rPr lang="en-US" altLang="en-US" sz="2400" kern="1200" dirty="0" smtClean="0">
                <a:solidFill>
                  <a:srgbClr val="FFC000"/>
                </a:solidFill>
                <a:effectLst/>
                <a:latin typeface="Arial" charset="0"/>
              </a:rPr>
              <a:t>internal Oblique.</a:t>
            </a:r>
          </a:p>
          <a:p>
            <a:pPr marL="342900" lvl="0" indent="-342900" algn="l" rtl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400" kern="1200" dirty="0" smtClean="0">
                <a:solidFill>
                  <a:srgbClr val="FFC000"/>
                </a:solidFill>
                <a:effectLst/>
                <a:latin typeface="Arial" charset="0"/>
              </a:rPr>
              <a:t> </a:t>
            </a:r>
            <a:r>
              <a:rPr lang="en-US" altLang="en-US" sz="2400" b="1" kern="1200" dirty="0" smtClean="0">
                <a:effectLst/>
                <a:latin typeface="Arial" charset="0"/>
              </a:rPr>
              <a:t>The </a:t>
            </a:r>
            <a:r>
              <a:rPr lang="en-US" altLang="en-US" sz="2400" b="1" kern="1200" dirty="0">
                <a:effectLst/>
                <a:latin typeface="Arial" charset="0"/>
              </a:rPr>
              <a:t>posterior wall of the rectus sheath consists </a:t>
            </a:r>
            <a:r>
              <a:rPr lang="en-US" altLang="en-US" sz="2400" b="1" kern="1200" dirty="0" smtClean="0">
                <a:effectLst/>
                <a:latin typeface="Arial" charset="0"/>
              </a:rPr>
              <a:t>of</a:t>
            </a:r>
            <a:r>
              <a:rPr lang="en-US" altLang="en-US" sz="2400" kern="1200" dirty="0" smtClean="0">
                <a:solidFill>
                  <a:srgbClr val="FFFFFF"/>
                </a:solidFill>
                <a:effectLst/>
                <a:latin typeface="Arial" charset="0"/>
              </a:rPr>
              <a:t>:</a:t>
            </a:r>
            <a:r>
              <a:rPr lang="en-US" altLang="en-US" sz="2400" kern="1200" dirty="0" smtClean="0">
                <a:solidFill>
                  <a:srgbClr val="FFC000"/>
                </a:solidFill>
                <a:effectLst/>
                <a:latin typeface="Arial" charset="0"/>
              </a:rPr>
              <a:t> </a:t>
            </a:r>
            <a:r>
              <a:rPr lang="en-US" altLang="en-US" sz="2400" kern="1200" dirty="0">
                <a:solidFill>
                  <a:srgbClr val="FFC000"/>
                </a:solidFill>
                <a:effectLst/>
                <a:latin typeface="Arial" charset="0"/>
              </a:rPr>
              <a:t>the aponeurosis</a:t>
            </a:r>
            <a:r>
              <a:rPr lang="en-US" altLang="en-US" sz="2400" kern="1200" dirty="0">
                <a:solidFill>
                  <a:srgbClr val="FFFFFF"/>
                </a:solidFill>
                <a:effectLst/>
                <a:latin typeface="Arial" charset="0"/>
              </a:rPr>
              <a:t> of the </a:t>
            </a:r>
            <a:r>
              <a:rPr lang="en-US" altLang="en-US" sz="2400" kern="1200" dirty="0">
                <a:solidFill>
                  <a:srgbClr val="FFC000"/>
                </a:solidFill>
                <a:effectLst/>
                <a:latin typeface="Arial" charset="0"/>
              </a:rPr>
              <a:t>internal oblique and the aponeurosis of the transversus abdominis</a:t>
            </a:r>
            <a:r>
              <a:rPr lang="en-US" altLang="en-US" sz="2400" kern="1200" dirty="0">
                <a:solidFill>
                  <a:srgbClr val="FFFFFF"/>
                </a:solidFill>
                <a:effectLst/>
                <a:latin typeface="Arial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079143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98787"/>
            <a:ext cx="3886200" cy="37068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5" y="3581400"/>
            <a:ext cx="4890655" cy="2447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76200" y="152400"/>
            <a:ext cx="9144000" cy="3581400"/>
          </a:xfrm>
        </p:spPr>
        <p:txBody>
          <a:bodyPr>
            <a:normAutofit/>
          </a:bodyPr>
          <a:lstStyle/>
          <a:p>
            <a:pPr marL="342900" indent="-342900" algn="l" rtl="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lang="en-US" altLang="en-US" sz="2200" b="1" u="sng" kern="1200" dirty="0">
                <a:solidFill>
                  <a:srgbClr val="FFFF00"/>
                </a:solidFill>
                <a:effectLst/>
                <a:latin typeface="Arial" charset="0"/>
              </a:rPr>
              <a:t>The rectus sheath surrounding </a:t>
            </a:r>
            <a:r>
              <a:rPr lang="en-US" sz="2200" b="1" u="sng" kern="1200" dirty="0">
                <a:solidFill>
                  <a:srgbClr val="FFFF00"/>
                </a:solidFill>
                <a:effectLst/>
                <a:latin typeface="Arial" charset="0"/>
              </a:rPr>
              <a:t>the lower ¼  of the rectus abdominis </a:t>
            </a:r>
            <a:r>
              <a:rPr lang="en-US" sz="2200" b="1" u="sng" kern="1200" dirty="0" smtClean="0">
                <a:solidFill>
                  <a:srgbClr val="FFFF00"/>
                </a:solidFill>
                <a:effectLst/>
                <a:latin typeface="Arial" charset="0"/>
              </a:rPr>
              <a:t>muscle(midway </a:t>
            </a:r>
            <a:r>
              <a:rPr lang="en-US" sz="2200" b="1" u="sng" kern="1200" dirty="0">
                <a:solidFill>
                  <a:srgbClr val="FFFF00"/>
                </a:solidFill>
                <a:effectLst/>
                <a:latin typeface="Arial" charset="0"/>
              </a:rPr>
              <a:t>between the umbilicus and the pubic symphysis</a:t>
            </a:r>
            <a:r>
              <a:rPr lang="en-US" sz="2200" b="1" u="sng" kern="1200" dirty="0" smtClean="0">
                <a:solidFill>
                  <a:srgbClr val="FFFF00"/>
                </a:solidFill>
                <a:effectLst/>
                <a:latin typeface="Arial" charset="0"/>
              </a:rPr>
              <a:t>):</a:t>
            </a:r>
          </a:p>
          <a:p>
            <a:pPr marL="342900" lvl="0" indent="-342900" algn="l" rtl="0" eaLnBrk="1" hangingPunct="1">
              <a:buClr>
                <a:srgbClr val="FFCC00"/>
              </a:buClr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latin typeface="Arial" charset="0"/>
              </a:rPr>
              <a:t>The anterior wall of the sheath consists of: </a:t>
            </a:r>
            <a:r>
              <a:rPr lang="en-US" sz="2200" dirty="0" smtClean="0">
                <a:solidFill>
                  <a:srgbClr val="FFC000"/>
                </a:solidFill>
                <a:latin typeface="Arial" charset="0"/>
              </a:rPr>
              <a:t>the aponeuroses of the external oblique, the internal oblique, and the transversus abdominis muscles</a:t>
            </a:r>
          </a:p>
          <a:p>
            <a:pPr marL="342900" lvl="0" indent="-342900" algn="l" rtl="0" eaLnBrk="1" hangingPunct="1">
              <a:buClr>
                <a:srgbClr val="FFCC00"/>
              </a:buClr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latin typeface="Arial" charset="0"/>
              </a:rPr>
              <a:t>The posterior </a:t>
            </a:r>
            <a:r>
              <a:rPr lang="en-US" sz="2200" b="1" dirty="0">
                <a:latin typeface="Arial" charset="0"/>
              </a:rPr>
              <a:t>wall of the rectus </a:t>
            </a:r>
            <a:r>
              <a:rPr lang="en-US" sz="2200" b="1" dirty="0" smtClean="0">
                <a:latin typeface="Arial" charset="0"/>
              </a:rPr>
              <a:t>sheath consists of: </a:t>
            </a:r>
            <a:r>
              <a:rPr lang="en-US" sz="2200" dirty="0" smtClean="0">
                <a:solidFill>
                  <a:srgbClr val="FFC000"/>
                </a:solidFill>
                <a:latin typeface="Arial" charset="0"/>
              </a:rPr>
              <a:t>transversalis fascia (</a:t>
            </a:r>
            <a:r>
              <a:rPr lang="en-US" sz="2200" dirty="0">
                <a:solidFill>
                  <a:srgbClr val="FFC000"/>
                </a:solidFill>
                <a:latin typeface="Arial" charset="0"/>
              </a:rPr>
              <a:t>the arcuate </a:t>
            </a:r>
            <a:r>
              <a:rPr lang="en-US" sz="2200" dirty="0" smtClean="0">
                <a:solidFill>
                  <a:srgbClr val="FFC000"/>
                </a:solidFill>
                <a:latin typeface="Arial" charset="0"/>
              </a:rPr>
              <a:t>line).</a:t>
            </a:r>
            <a:endParaRPr lang="en-US" altLang="en-US" sz="2200" dirty="0">
              <a:solidFill>
                <a:srgbClr val="FFC000"/>
              </a:solidFill>
              <a:latin typeface="Arial" charset="0"/>
            </a:endParaRPr>
          </a:p>
          <a:p>
            <a:pPr algn="l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041262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b="0" u="sng" smtClean="0"/>
              <a:t>Cremastric muscle: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4330700" cy="5256212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defRPr/>
            </a:pPr>
            <a:endParaRPr lang="en-US" altLang="en-US" sz="24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dirty="0" smtClean="0"/>
              <a:t>  It is formed by loops of muscle </a:t>
            </a:r>
            <a:r>
              <a:rPr lang="en-US" altLang="en-US" sz="2400" dirty="0" err="1" smtClean="0"/>
              <a:t>fibres</a:t>
            </a:r>
            <a:r>
              <a:rPr lang="en-US" altLang="en-US" sz="2400" dirty="0" smtClean="0"/>
              <a:t> from the lower part of the internal oblique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dirty="0" smtClean="0"/>
              <a:t>it extends down through the spermatic cord &amp; return behind it to be attached to the </a:t>
            </a:r>
            <a:r>
              <a:rPr lang="en-US" altLang="en-US" sz="2800" dirty="0" smtClean="0">
                <a:solidFill>
                  <a:srgbClr val="FF0000"/>
                </a:solidFill>
              </a:rPr>
              <a:t>pubic tubercle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dirty="0" smtClean="0"/>
              <a:t>its n. supply is the genital branch of the genitofemoral n.</a:t>
            </a:r>
            <a:endParaRPr lang="en-US" altLang="en-US" sz="2400" b="1" u="sng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b="1" u="sng" dirty="0" smtClean="0">
                <a:solidFill>
                  <a:srgbClr val="FFFF00"/>
                </a:solidFill>
              </a:rPr>
              <a:t>action:</a:t>
            </a:r>
            <a:endParaRPr lang="en-US" altLang="en-US" dirty="0" smtClean="0">
              <a:solidFill>
                <a:srgbClr val="FFFF00"/>
              </a:solidFill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dirty="0" smtClean="0"/>
              <a:t>  elevation of testis upwards in the cold weather.</a:t>
            </a:r>
            <a:endParaRPr lang="en-US" altLang="en-US" sz="2400" b="1" u="sng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b="1" u="sng" dirty="0" err="1" smtClean="0">
                <a:solidFill>
                  <a:srgbClr val="FFFF00"/>
                </a:solidFill>
              </a:rPr>
              <a:t>Cremastric</a:t>
            </a:r>
            <a:r>
              <a:rPr lang="en-US" altLang="en-US" b="1" u="sng" dirty="0" smtClean="0">
                <a:solidFill>
                  <a:srgbClr val="FFFF00"/>
                </a:solidFill>
              </a:rPr>
              <a:t> reflex:</a:t>
            </a:r>
            <a:endParaRPr lang="en-US" altLang="en-US" dirty="0" smtClean="0">
              <a:solidFill>
                <a:srgbClr val="FFFF00"/>
              </a:solidFill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dirty="0" smtClean="0"/>
              <a:t>Scratching of the upper &amp; medial parts of the thigh (L1) leads to elevation of the testis.</a:t>
            </a:r>
          </a:p>
        </p:txBody>
      </p:sp>
      <p:pic>
        <p:nvPicPr>
          <p:cNvPr id="20484" name="Picture 4" descr="fsdertrt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628775"/>
            <a:ext cx="3246437" cy="4679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6626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i="1" u="sng" smtClean="0"/>
              <a:t>Layers of Anterior Abdominal Wall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smtClean="0"/>
              <a:t>In </a:t>
            </a:r>
            <a:r>
              <a:rPr lang="en-US" altLang="en-US" sz="2400" smtClean="0">
                <a:hlinkClick r:id="rId2" tooltip="Human anatomy"/>
              </a:rPr>
              <a:t>human anatomy</a:t>
            </a:r>
            <a:r>
              <a:rPr lang="en-US" altLang="en-US" sz="2400" smtClean="0"/>
              <a:t>, the layers of the abdominal wall are (from superficial to deep):</a:t>
            </a:r>
            <a:endParaRPr lang="en-US" altLang="en-US" sz="2400" smtClean="0">
              <a:hlinkClick r:id="rId3" tooltip="Skin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smtClean="0">
                <a:hlinkClick r:id="rId3" tooltip="Skin"/>
              </a:rPr>
              <a:t>Skin</a:t>
            </a:r>
            <a:r>
              <a:rPr lang="en-US" altLang="en-US" sz="2400" smtClean="0"/>
              <a:t> </a:t>
            </a:r>
            <a:endParaRPr lang="en-US" altLang="en-US" sz="2400" smtClean="0">
              <a:hlinkClick r:id="rId4" tooltip="Fascia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smtClean="0">
                <a:hlinkClick r:id="rId4" tooltip="Fascia"/>
              </a:rPr>
              <a:t>Fascia</a:t>
            </a:r>
            <a:r>
              <a:rPr lang="en-US" altLang="en-US" sz="2400" smtClean="0"/>
              <a:t> </a:t>
            </a:r>
            <a:endParaRPr lang="en-US" altLang="en-US" sz="2400" smtClean="0">
              <a:hlinkClick r:id="rId5" tooltip="Camper's fascia"/>
            </a:endParaRPr>
          </a:p>
          <a:p>
            <a:pPr lvl="1" algn="l" rtl="0" eaLnBrk="1" hangingPunct="1">
              <a:lnSpc>
                <a:spcPct val="80000"/>
              </a:lnSpc>
              <a:defRPr/>
            </a:pPr>
            <a:r>
              <a:rPr lang="en-US" altLang="en-US" sz="2000" smtClean="0">
                <a:hlinkClick r:id="rId5" tooltip="Camper's fascia"/>
              </a:rPr>
              <a:t>Camper's fascia</a:t>
            </a:r>
            <a:r>
              <a:rPr lang="en-US" altLang="en-US" sz="2000" smtClean="0"/>
              <a:t> - fatty superficial layer. </a:t>
            </a:r>
            <a:endParaRPr lang="en-US" altLang="en-US" sz="2000" smtClean="0">
              <a:hlinkClick r:id="rId6" tooltip="Scarpa's fascia"/>
            </a:endParaRPr>
          </a:p>
          <a:p>
            <a:pPr lvl="1" algn="l" rtl="0" eaLnBrk="1" hangingPunct="1">
              <a:lnSpc>
                <a:spcPct val="80000"/>
              </a:lnSpc>
              <a:defRPr/>
            </a:pPr>
            <a:r>
              <a:rPr lang="en-US" altLang="en-US" sz="2000" smtClean="0">
                <a:hlinkClick r:id="rId6" tooltip="Scarpa's fascia"/>
              </a:rPr>
              <a:t>Scarpa's fascia</a:t>
            </a:r>
            <a:r>
              <a:rPr lang="en-US" altLang="en-US" sz="2000" smtClean="0"/>
              <a:t> - deep fibrous layer. 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3600" smtClean="0">
                <a:hlinkClick r:id="rId7" tooltip="Muscle"/>
              </a:rPr>
              <a:t>Muscle</a:t>
            </a:r>
            <a:endParaRPr lang="en-US" altLang="en-US" sz="3600" smtClean="0">
              <a:hlinkClick r:id="rId8" tooltip="Rectus abdominis"/>
            </a:endParaRPr>
          </a:p>
          <a:p>
            <a:pPr lvl="1" algn="l" rt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smtClean="0">
                <a:hlinkClick r:id="rId8" tooltip="Rectus abdominis"/>
              </a:rPr>
              <a:t>-Rectus abdominis</a:t>
            </a:r>
            <a:r>
              <a:rPr lang="en-US" altLang="en-US" sz="2000" smtClean="0"/>
              <a:t> </a:t>
            </a:r>
            <a:endParaRPr lang="en-US" altLang="en-US" sz="2000" smtClean="0">
              <a:hlinkClick r:id="rId9" tooltip="External oblique muscle"/>
            </a:endParaRPr>
          </a:p>
          <a:p>
            <a:pPr lvl="1" algn="l" rt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smtClean="0">
                <a:hlinkClick r:id="rId9" tooltip="External oblique muscle"/>
              </a:rPr>
              <a:t>-External oblique muscle</a:t>
            </a:r>
            <a:r>
              <a:rPr lang="en-US" altLang="en-US" sz="2000" smtClean="0"/>
              <a:t> </a:t>
            </a:r>
            <a:endParaRPr lang="en-US" altLang="en-US" sz="2000" smtClean="0">
              <a:hlinkClick r:id="rId10" tooltip="Internal oblique muscle"/>
            </a:endParaRPr>
          </a:p>
          <a:p>
            <a:pPr lvl="1" algn="l" rt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smtClean="0">
                <a:solidFill>
                  <a:srgbClr val="6699FF"/>
                </a:solidFill>
                <a:hlinkClick r:id="rId10" tooltip="Internal oblique muscle"/>
              </a:rPr>
              <a:t>-Internal oblique muscle</a:t>
            </a:r>
            <a:r>
              <a:rPr lang="en-US" altLang="en-US" sz="2000" smtClean="0">
                <a:solidFill>
                  <a:srgbClr val="6699FF"/>
                </a:solidFill>
              </a:rPr>
              <a:t> </a:t>
            </a:r>
            <a:endParaRPr lang="en-US" altLang="en-US" sz="2000" smtClean="0">
              <a:solidFill>
                <a:srgbClr val="6699FF"/>
              </a:solidFill>
              <a:hlinkClick r:id="rId11" tooltip="Transverse abdominal muscle"/>
            </a:endParaRPr>
          </a:p>
          <a:p>
            <a:pPr lvl="1" algn="l" rt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smtClean="0">
                <a:solidFill>
                  <a:srgbClr val="6699FF"/>
                </a:solidFill>
                <a:hlinkClick r:id="rId11" tooltip="Transverse abdominal muscle"/>
              </a:rPr>
              <a:t>-Transverse abdominal muscle</a:t>
            </a:r>
            <a:endParaRPr lang="en-US" altLang="en-US" sz="2000" smtClean="0">
              <a:solidFill>
                <a:srgbClr val="6699FF"/>
              </a:solidFill>
            </a:endParaRPr>
          </a:p>
          <a:p>
            <a:pPr lvl="1" algn="l" rt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u="sng" smtClean="0">
                <a:solidFill>
                  <a:srgbClr val="6699FF"/>
                </a:solidFill>
              </a:rPr>
              <a:t>Pyramidalis muscle</a:t>
            </a:r>
          </a:p>
          <a:p>
            <a:pPr lvl="1" algn="l" rt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u="sng" smtClean="0">
                <a:solidFill>
                  <a:srgbClr val="6699FF"/>
                </a:solidFill>
              </a:rPr>
              <a:t>Cremasteric </a:t>
            </a:r>
            <a:r>
              <a:rPr lang="en-US" altLang="en-US" sz="2000" smtClean="0"/>
              <a:t> </a:t>
            </a:r>
            <a:endParaRPr lang="en-US" altLang="en-US" sz="2000" smtClean="0">
              <a:hlinkClick r:id="rId12" tooltip="Fascia transversalis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smtClean="0">
                <a:hlinkClick r:id="rId12" tooltip="Fascia transversalis"/>
              </a:rPr>
              <a:t>Fascia transversalis</a:t>
            </a:r>
            <a:r>
              <a:rPr lang="en-US" altLang="en-US" sz="2400" smtClean="0"/>
              <a:t> </a:t>
            </a:r>
            <a:endParaRPr lang="en-US" altLang="en-US" sz="2400" smtClean="0">
              <a:hlinkClick r:id="rId13" tooltip="Peritoneum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en-US" sz="2400" smtClean="0">
                <a:hlinkClick r:id="rId13" tooltip="Peritoneum"/>
              </a:rPr>
              <a:t>Parital Peritoneum</a:t>
            </a:r>
            <a:r>
              <a:rPr lang="en-US" altLang="en-US" sz="2400" smtClean="0"/>
              <a:t> </a:t>
            </a:r>
          </a:p>
        </p:txBody>
      </p:sp>
      <p:pic>
        <p:nvPicPr>
          <p:cNvPr id="4100" name="Picture 4" descr="abd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276475"/>
            <a:ext cx="3024188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2238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>
                <a:solidFill>
                  <a:srgbClr val="FFFF00"/>
                </a:solidFill>
              </a:rPr>
              <a:t>Action of the anterior abdominal wall muscles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686800" cy="5111750"/>
          </a:xfrm>
        </p:spPr>
        <p:txBody>
          <a:bodyPr/>
          <a:lstStyle/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>
                <a:solidFill>
                  <a:srgbClr val="FF0000"/>
                </a:solidFill>
              </a:rPr>
              <a:t>1-support</a:t>
            </a:r>
            <a:r>
              <a:rPr lang="en-US" altLang="en-US" sz="2400" b="1" smtClean="0"/>
              <a:t> the viscera and keep them in their position 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>
                <a:solidFill>
                  <a:srgbClr val="FF0000"/>
                </a:solidFill>
              </a:rPr>
              <a:t>2-contract</a:t>
            </a:r>
            <a:r>
              <a:rPr lang="en-US" altLang="en-US" sz="2400" b="1" smtClean="0"/>
              <a:t> to increase the intra-abdominal pressure during urination and defection (mainly the trunsversus abdominis).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>
                <a:solidFill>
                  <a:srgbClr val="FF0000"/>
                </a:solidFill>
              </a:rPr>
              <a:t>3-expiratory action :</a:t>
            </a:r>
            <a:r>
              <a:rPr lang="en-US" altLang="en-US" sz="2400" b="1" smtClean="0"/>
              <a:t> 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/>
              <a:t>  -the abdominal muscles contract during expiration and relax during inspiraion .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>
                <a:solidFill>
                  <a:srgbClr val="FF0000"/>
                </a:solidFill>
              </a:rPr>
              <a:t>4-movement of the trunk :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/>
              <a:t>  a-contraction of rectus abdominis muscle </a:t>
            </a:r>
            <a:r>
              <a:rPr lang="en-US" altLang="en-US" sz="2400" b="1" smtClean="0">
                <a:latin typeface="Arial"/>
              </a:rPr>
              <a:t>……</a:t>
            </a:r>
            <a:r>
              <a:rPr lang="en-US" altLang="en-US" sz="2400" b="1" smtClean="0"/>
              <a:t>..forward flexion.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/>
              <a:t>  b-contraction of one side of the oblique muscles </a:t>
            </a:r>
            <a:r>
              <a:rPr lang="en-US" altLang="en-US" sz="2400" b="1" smtClean="0">
                <a:latin typeface="Arial"/>
              </a:rPr>
              <a:t>………</a:t>
            </a:r>
            <a:r>
              <a:rPr lang="en-US" altLang="en-US" sz="2400" b="1" smtClean="0"/>
              <a:t>.lateral flexion .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/>
              <a:t>  c. combined action of external oblique with the oppisite internal oblique </a:t>
            </a:r>
            <a:r>
              <a:rPr lang="en-US" altLang="en-US" sz="2400" b="1" smtClean="0">
                <a:latin typeface="Arial"/>
              </a:rPr>
              <a:t>……</a:t>
            </a:r>
            <a:r>
              <a:rPr lang="en-US" altLang="en-US" sz="2400" b="1" smtClean="0"/>
              <a:t>rotation of the trunk .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400" b="1" smtClean="0"/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smtClean="0">
                <a:solidFill>
                  <a:srgbClr val="FF0000"/>
                </a:solidFill>
              </a:rPr>
              <a:t>5- elevation of the testis</a:t>
            </a:r>
            <a:r>
              <a:rPr lang="en-US" altLang="en-US" sz="2400" b="1" smtClean="0"/>
              <a:t> </a:t>
            </a:r>
            <a:r>
              <a:rPr lang="en-US" altLang="en-US" sz="2400" b="1" smtClean="0">
                <a:latin typeface="Arial"/>
              </a:rPr>
              <a:t>………</a:t>
            </a:r>
            <a:r>
              <a:rPr lang="en-US" altLang="en-US" sz="2400" b="1" smtClean="0"/>
              <a:t>..by the cremastric m .</a:t>
            </a:r>
            <a:r>
              <a:rPr lang="en-US" altLang="en-US" sz="160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758233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0" u="sng" smtClean="0"/>
              <a:t>Inguinal canal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4186238" cy="4525963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altLang="en-US" sz="2800" b="1" i="1" smtClean="0">
                <a:solidFill>
                  <a:srgbClr val="FFFF00"/>
                </a:solidFill>
              </a:rPr>
              <a:t>Definition:</a:t>
            </a:r>
            <a:endParaRPr lang="en-US" altLang="en-US" sz="2800" smtClean="0">
              <a:solidFill>
                <a:srgbClr val="FFFF00"/>
              </a:solidFill>
            </a:endParaRP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altLang="en-US" sz="2000" smtClean="0"/>
              <a:t>       </a:t>
            </a:r>
            <a:r>
              <a:rPr lang="en-US" altLang="en-US" sz="2400" b="1" smtClean="0"/>
              <a:t>It is an oblique inter-muscular canal (4cm) above the medial part of the inguinal ligament.</a:t>
            </a:r>
            <a:endParaRPr lang="en-US" altLang="en-US" sz="2400" b="1" i="1" smtClean="0"/>
          </a:p>
          <a:p>
            <a:pPr algn="l" rtl="0" eaLnBrk="1" hangingPunct="1">
              <a:defRPr/>
            </a:pPr>
            <a:r>
              <a:rPr lang="en-US" altLang="en-US" sz="2800" b="1" i="1" smtClean="0">
                <a:solidFill>
                  <a:srgbClr val="FFFF00"/>
                </a:solidFill>
              </a:rPr>
              <a:t>Openings: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altLang="en-US" sz="2800" smtClean="0"/>
              <a:t>      -</a:t>
            </a:r>
            <a:r>
              <a:rPr lang="en-US" altLang="en-US" sz="2800" b="1" smtClean="0"/>
              <a:t>it starts at the deep inguinal ring and ends at the superfascial inguinal ring.</a:t>
            </a:r>
          </a:p>
        </p:txBody>
      </p:sp>
      <p:pic>
        <p:nvPicPr>
          <p:cNvPr id="23556" name="Picture 5" descr="ca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341438"/>
            <a:ext cx="39243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75875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800" i="1" smtClean="0"/>
              <a:t>a-Superfascial Inguinal Ring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5184775" cy="5399087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000" smtClean="0"/>
              <a:t> </a:t>
            </a:r>
            <a:r>
              <a:rPr lang="en-US" altLang="en-US" b="1" i="1" u="sng" smtClean="0">
                <a:solidFill>
                  <a:srgbClr val="FFFF00"/>
                </a:solidFill>
              </a:rPr>
              <a:t>Site:</a:t>
            </a:r>
            <a:endParaRPr lang="en-US" altLang="en-US" smtClean="0">
              <a:solidFill>
                <a:srgbClr val="FFFF00"/>
              </a:solidFill>
            </a:endParaRPr>
          </a:p>
          <a:p>
            <a:pPr lvl="2"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1600" smtClean="0"/>
              <a:t>  </a:t>
            </a:r>
            <a:r>
              <a:rPr lang="en-US" altLang="en-US" sz="2000" b="1" smtClean="0"/>
              <a:t>it is a triangular or inverted V shaped opening in the external oblique aponeurosis.</a:t>
            </a:r>
          </a:p>
          <a:p>
            <a:pPr lvl="2"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000" b="1" smtClean="0"/>
              <a:t>its margins give the</a:t>
            </a:r>
            <a:r>
              <a:rPr lang="en-US" altLang="en-US" b="1" smtClean="0">
                <a:solidFill>
                  <a:srgbClr val="FF0000"/>
                </a:solidFill>
              </a:rPr>
              <a:t> external</a:t>
            </a:r>
            <a:r>
              <a:rPr lang="en-US" altLang="en-US" sz="2000" b="1" smtClean="0"/>
              <a:t> spermatic fascia to cover the spermatic cord.</a:t>
            </a:r>
            <a:endParaRPr lang="en-US" altLang="en-US" sz="2000" b="1" i="1" u="sng" smtClean="0"/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b="1" i="1" u="sng" smtClean="0">
                <a:solidFill>
                  <a:srgbClr val="FFFF00"/>
                </a:solidFill>
              </a:rPr>
              <a:t>Surface anatomy:</a:t>
            </a:r>
            <a:endParaRPr lang="en-US" altLang="en-US" sz="2800" smtClean="0">
              <a:solidFill>
                <a:srgbClr val="FFFF00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000" b="1" smtClean="0"/>
              <a:t>It lies just above the pupic tubercle.</a:t>
            </a:r>
            <a:endParaRPr lang="en-US" altLang="en-US" sz="2000" b="1" i="1" u="sng" smtClean="0"/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sz="2800" b="1" i="1" u="sng" smtClean="0"/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b="1" i="1" u="sng" smtClean="0">
                <a:solidFill>
                  <a:srgbClr val="FFFF00"/>
                </a:solidFill>
              </a:rPr>
              <a:t>Structures passing through it:</a:t>
            </a:r>
            <a:endParaRPr lang="en-US" altLang="en-US" sz="2800" smtClean="0">
              <a:solidFill>
                <a:srgbClr val="FFFF00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000" smtClean="0"/>
              <a:t>-</a:t>
            </a:r>
            <a:r>
              <a:rPr lang="en-US" altLang="en-US" sz="2000" b="1" smtClean="0"/>
              <a:t>illio-inguinal nerve.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000" b="1" smtClean="0"/>
              <a:t>-Spermatic cord ( in male) or round ligament ( in female)</a:t>
            </a:r>
          </a:p>
        </p:txBody>
      </p:sp>
      <p:pic>
        <p:nvPicPr>
          <p:cNvPr id="24580" name="Picture 4" descr="canal 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12875"/>
            <a:ext cx="30924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065047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 B -Deep Inguinal Ring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6480175" cy="5876925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b="1" i="1" u="sng" smtClean="0">
                <a:solidFill>
                  <a:srgbClr val="FFFF00"/>
                </a:solidFill>
              </a:rPr>
              <a:t>Site:</a:t>
            </a:r>
            <a:endParaRPr lang="en-US" altLang="en-US" smtClean="0">
              <a:solidFill>
                <a:srgbClr val="FFFF00"/>
              </a:solidFill>
            </a:endParaRPr>
          </a:p>
          <a:p>
            <a:pPr lvl="2" algn="l" eaLnBrk="1" hangingPunct="1">
              <a:buFont typeface="Wingdings" pitchFamily="2" charset="2"/>
              <a:buNone/>
              <a:defRPr/>
            </a:pPr>
            <a:r>
              <a:rPr lang="en-US" altLang="en-US" b="1" smtClean="0"/>
              <a:t>  It is a small opening in the lower part of fascia transversalis.</a:t>
            </a:r>
          </a:p>
          <a:p>
            <a:pPr lvl="2" algn="l" eaLnBrk="1" hangingPunct="1">
              <a:buFont typeface="Wingdings" pitchFamily="2" charset="2"/>
              <a:buNone/>
              <a:defRPr/>
            </a:pPr>
            <a:r>
              <a:rPr lang="en-US" altLang="en-US" b="1" smtClean="0"/>
              <a:t>Its margins give the </a:t>
            </a:r>
            <a:r>
              <a:rPr lang="en-US" altLang="en-US" b="1" smtClean="0">
                <a:solidFill>
                  <a:srgbClr val="FF0000"/>
                </a:solidFill>
              </a:rPr>
              <a:t>internal</a:t>
            </a:r>
            <a:r>
              <a:rPr lang="en-US" altLang="en-US" b="1" smtClean="0"/>
              <a:t> spermatic fascia to cover the spermatic cord.</a:t>
            </a:r>
            <a:endParaRPr lang="en-US" altLang="en-US" b="1" i="1" u="sng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b="1" i="1" u="sng" smtClean="0">
                <a:solidFill>
                  <a:srgbClr val="FFFF00"/>
                </a:solidFill>
              </a:rPr>
              <a:t>Surface anatomy:</a:t>
            </a:r>
            <a:endParaRPr lang="en-US" altLang="en-US" smtClean="0">
              <a:solidFill>
                <a:srgbClr val="FFFF00"/>
              </a:solidFill>
            </a:endParaRP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b="1" smtClean="0"/>
              <a:t>- It lies </a:t>
            </a:r>
            <a:r>
              <a:rPr lang="en-US" altLang="en-US" b="1" smtClean="0">
                <a:latin typeface="Arial"/>
              </a:rPr>
              <a:t>½</a:t>
            </a:r>
            <a:r>
              <a:rPr lang="en-US" altLang="en-US" b="1" smtClean="0"/>
              <a:t> an inch above the mid-point of the inguinal ligament.</a:t>
            </a:r>
            <a:endParaRPr lang="en-US" altLang="en-US" b="1" i="1" u="sng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b="1" i="1" u="sng" smtClean="0">
                <a:solidFill>
                  <a:srgbClr val="FFFF00"/>
                </a:solidFill>
              </a:rPr>
              <a:t>Structures passing through it:</a:t>
            </a:r>
            <a:endParaRPr lang="en-US" altLang="en-US" smtClean="0">
              <a:solidFill>
                <a:srgbClr val="FFFF00"/>
              </a:solidFill>
            </a:endParaRP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b="1" smtClean="0"/>
              <a:t>-Spermatic cord (in male) or round ligament ( in female).</a:t>
            </a:r>
            <a:endParaRPr lang="en-US" altLang="en-US" b="1" i="1" u="sng" smtClean="0"/>
          </a:p>
        </p:txBody>
      </p:sp>
      <p:pic>
        <p:nvPicPr>
          <p:cNvPr id="25604" name="Picture 4" descr="L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196975"/>
            <a:ext cx="277177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530994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" y="0"/>
            <a:ext cx="8839200" cy="1524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altLang="en-US" sz="3600" dirty="0" smtClean="0">
                <a:solidFill>
                  <a:srgbClr val="FFFF00"/>
                </a:solidFill>
              </a:rPr>
              <a:t>Arteries of the Anterior Abdominal wall</a:t>
            </a:r>
            <a:br>
              <a:rPr lang="en-US" altLang="en-US" sz="3600" dirty="0" smtClean="0">
                <a:solidFill>
                  <a:srgbClr val="FFFF00"/>
                </a:solidFill>
              </a:rPr>
            </a:br>
            <a:r>
              <a:rPr lang="en-US" altLang="en-US" sz="4000" dirty="0" smtClean="0">
                <a:solidFill>
                  <a:srgbClr val="FF0000"/>
                </a:solidFill>
              </a:rPr>
              <a:t>A- Above the umbilicus</a:t>
            </a:r>
            <a:r>
              <a:rPr lang="en-US" altLang="en-US" sz="4000" dirty="0" smtClean="0"/>
              <a:t>                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19262"/>
            <a:ext cx="3962400" cy="5138738"/>
          </a:xfrm>
        </p:spPr>
        <p:txBody>
          <a:bodyPr>
            <a:normAutofit/>
          </a:bodyPr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1-superior epigastric artery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2-musculo-phrenic artery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3-lower two posterior intercostal and subcostal arteries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81137"/>
            <a:ext cx="4044950" cy="537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717477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FFFF00"/>
                </a:solidFill>
              </a:rPr>
              <a:t>B- Below the umbilicus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4267200" cy="510540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sz="3600" dirty="0" smtClean="0"/>
              <a:t>1-Inferior epigastric artery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sz="3600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sz="3600" dirty="0" smtClean="0"/>
              <a:t>2-Deep circumflex iliac artery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sz="3600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sz="3600" dirty="0" smtClean="0"/>
              <a:t>3-Superficial branches of femoral artery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4505325" cy="5105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02981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147050" cy="3921125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sz="4000" dirty="0" smtClean="0"/>
              <a:t>The anterior abdominal wall is drained by veins corresponding to the arteries</a:t>
            </a:r>
          </a:p>
        </p:txBody>
      </p:sp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Veins of Anterior Abdominal Wall</a:t>
            </a:r>
          </a:p>
        </p:txBody>
      </p:sp>
    </p:spTree>
    <p:extLst>
      <p:ext uri="{BB962C8B-B14F-4D97-AF65-F5344CB8AC3E}">
        <p14:creationId xmlns:p14="http://schemas.microsoft.com/office/powerpoint/2010/main" val="426739455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1-Lower  five intercostal and subcostal nerves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2-Illio-hypogastric and </a:t>
            </a:r>
            <a:r>
              <a:rPr lang="en-US" altLang="en-US" dirty="0" err="1" smtClean="0"/>
              <a:t>illio</a:t>
            </a:r>
            <a:r>
              <a:rPr lang="en-US" altLang="en-US" dirty="0" smtClean="0"/>
              <a:t>-inguinal nerves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>
                <a:latin typeface="Arial"/>
              </a:rPr>
              <a:t>…………………</a:t>
            </a:r>
            <a:r>
              <a:rPr lang="en-US" altLang="en-US" dirty="0" smtClean="0"/>
              <a:t>..</a:t>
            </a:r>
          </a:p>
        </p:txBody>
      </p:sp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828198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Nerves of the Anterior Abdominal Wall</a:t>
            </a:r>
          </a:p>
        </p:txBody>
      </p:sp>
    </p:spTree>
    <p:extLst>
      <p:ext uri="{BB962C8B-B14F-4D97-AF65-F5344CB8AC3E}">
        <p14:creationId xmlns:p14="http://schemas.microsoft.com/office/powerpoint/2010/main" val="262841627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Gray8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4467225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Gray8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620713"/>
            <a:ext cx="3744912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77126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3575" y="1773238"/>
            <a:ext cx="8229600" cy="4525962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A-Above the umbilicus into pectoral lymph nodes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B- Below the umbilicus into superficial inguinal lymph nodes                            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dirty="0" smtClean="0">
                <a:latin typeface="Arial"/>
              </a:rPr>
              <a:t>……………</a:t>
            </a:r>
            <a:endParaRPr lang="en-US" altLang="en-US" dirty="0" smtClean="0"/>
          </a:p>
        </p:txBody>
      </p:sp>
      <p:sp>
        <p:nvSpPr>
          <p:cNvPr id="31747" name="WordArt 3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72739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Lymphatics of Anterior Abdominal Wall</a:t>
            </a:r>
          </a:p>
        </p:txBody>
      </p:sp>
    </p:spTree>
    <p:extLst>
      <p:ext uri="{BB962C8B-B14F-4D97-AF65-F5344CB8AC3E}">
        <p14:creationId xmlns:p14="http://schemas.microsoft.com/office/powerpoint/2010/main" val="378633974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800" i="1" smtClean="0"/>
              <a:t>Fascia  of Ant. Abdominal Wall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l" rtl="0" eaLnBrk="1" hangingPunct="1">
              <a:buFont typeface="Wingdings" pitchFamily="2" charset="2"/>
              <a:buNone/>
              <a:defRPr/>
            </a:pPr>
            <a:r>
              <a:rPr lang="en-US" altLang="en-US" smtClean="0"/>
              <a:t>1- there is no deep fascia </a:t>
            </a:r>
          </a:p>
          <a:p>
            <a:pPr marL="609600" indent="-609600" algn="l" rtl="0" eaLnBrk="1" hangingPunct="1">
              <a:buFont typeface="Wingdings" pitchFamily="2" charset="2"/>
              <a:buNone/>
              <a:defRPr/>
            </a:pPr>
            <a:r>
              <a:rPr lang="en-US" altLang="en-US" smtClean="0"/>
              <a:t>2-the superficial fascia is formed of a single layer above the ambilicus , but below the ambilicus </a:t>
            </a:r>
            <a:r>
              <a:rPr lang="en-US" altLang="en-US" smtClean="0">
                <a:solidFill>
                  <a:srgbClr val="FFFF00"/>
                </a:solidFill>
              </a:rPr>
              <a:t>it differentiated into 2 layers:</a:t>
            </a:r>
          </a:p>
          <a:p>
            <a:pPr marL="609600" indent="-609600" algn="l" rtl="0" eaLnBrk="1" hangingPunct="1">
              <a:buFont typeface="Wingdings" pitchFamily="2" charset="2"/>
              <a:buNone/>
              <a:defRPr/>
            </a:pPr>
            <a:r>
              <a:rPr lang="en-US" altLang="en-US" smtClean="0"/>
              <a:t> </a:t>
            </a:r>
            <a:r>
              <a:rPr lang="en-US" altLang="en-US" sz="2400" smtClean="0"/>
              <a:t>a- superficial fatty layer </a:t>
            </a:r>
            <a:r>
              <a:rPr lang="en-US" altLang="en-US" sz="2400" smtClean="0">
                <a:solidFill>
                  <a:srgbClr val="FFFF00"/>
                </a:solidFill>
              </a:rPr>
              <a:t>(Camper</a:t>
            </a:r>
            <a:r>
              <a:rPr lang="en-US" altLang="en-US" sz="2400" smtClean="0">
                <a:solidFill>
                  <a:srgbClr val="FFFF00"/>
                </a:solidFill>
                <a:latin typeface="Arial"/>
              </a:rPr>
              <a:t>’</a:t>
            </a:r>
            <a:r>
              <a:rPr lang="en-US" altLang="en-US" sz="2400" smtClean="0">
                <a:solidFill>
                  <a:srgbClr val="FFFF00"/>
                </a:solidFill>
              </a:rPr>
              <a:t>s fascia)</a:t>
            </a:r>
          </a:p>
          <a:p>
            <a:pPr marL="609600" indent="-609600" algn="l" rtl="0" eaLnBrk="1" hangingPunct="1">
              <a:buFont typeface="Wingdings" pitchFamily="2" charset="2"/>
              <a:buNone/>
              <a:defRPr/>
            </a:pPr>
            <a:r>
              <a:rPr lang="en-US" altLang="en-US" sz="2400" smtClean="0"/>
              <a:t>   - contains variable amount of fat .</a:t>
            </a:r>
          </a:p>
          <a:p>
            <a:pPr marL="609600" indent="-609600" algn="l" rtl="0" eaLnBrk="1" hangingPunct="1">
              <a:buFont typeface="Wingdings" pitchFamily="2" charset="2"/>
              <a:buNone/>
              <a:defRPr/>
            </a:pPr>
            <a:r>
              <a:rPr lang="en-US" altLang="en-US" sz="2400" smtClean="0"/>
              <a:t> b- deep membranes layer </a:t>
            </a:r>
            <a:r>
              <a:rPr lang="en-US" altLang="en-US" sz="2400" smtClean="0">
                <a:solidFill>
                  <a:srgbClr val="FFFF00"/>
                </a:solidFill>
              </a:rPr>
              <a:t>(Scarpa</a:t>
            </a:r>
            <a:r>
              <a:rPr lang="en-US" altLang="en-US" sz="2400" smtClean="0">
                <a:solidFill>
                  <a:srgbClr val="FFFF00"/>
                </a:solidFill>
                <a:latin typeface="Arial"/>
              </a:rPr>
              <a:t>’</a:t>
            </a:r>
            <a:r>
              <a:rPr lang="en-US" altLang="en-US" sz="2400" smtClean="0">
                <a:solidFill>
                  <a:srgbClr val="FFFF00"/>
                </a:solidFill>
              </a:rPr>
              <a:t>s fascia)</a:t>
            </a:r>
          </a:p>
          <a:p>
            <a:pPr marL="609600" indent="-609600" algn="l" rtl="0" eaLnBrk="1" hangingPunct="1">
              <a:buFont typeface="Wingdings" pitchFamily="2" charset="2"/>
              <a:buNone/>
              <a:defRPr/>
            </a:pPr>
            <a:r>
              <a:rPr lang="en-US" altLang="en-US" sz="2400" smtClean="0"/>
              <a:t>   -continuous with the superficil perineal fascia </a:t>
            </a:r>
            <a:r>
              <a:rPr lang="en-US" altLang="en-US" sz="2400" smtClean="0">
                <a:solidFill>
                  <a:srgbClr val="FFFF00"/>
                </a:solidFill>
              </a:rPr>
              <a:t>(colle</a:t>
            </a:r>
            <a:r>
              <a:rPr lang="en-US" altLang="en-US" sz="2400" smtClean="0">
                <a:solidFill>
                  <a:srgbClr val="FFFF00"/>
                </a:solidFill>
                <a:latin typeface="Arial"/>
              </a:rPr>
              <a:t>’</a:t>
            </a:r>
            <a:r>
              <a:rPr lang="en-US" altLang="en-US" sz="2400" smtClean="0">
                <a:solidFill>
                  <a:srgbClr val="FFFF00"/>
                </a:solidFill>
              </a:rPr>
              <a:t>s fascia)</a:t>
            </a:r>
            <a:r>
              <a:rPr lang="en-US" altLang="en-US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1762907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32772" name="Picture 4" descr="1619190_10153758488390147_762205152_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828040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WordArt 5" descr="Narrow vertical"/>
          <p:cNvSpPr>
            <a:spLocks noChangeArrowheads="1" noChangeShapeType="1" noTextEdit="1"/>
          </p:cNvSpPr>
          <p:nvPr/>
        </p:nvSpPr>
        <p:spPr bwMode="auto">
          <a:xfrm>
            <a:off x="5867400" y="5229225"/>
            <a:ext cx="2667000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92277487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4000" i="1" smtClean="0">
                <a:solidFill>
                  <a:srgbClr val="FFFF00"/>
                </a:solidFill>
              </a:rPr>
              <a:t>Linea Alba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483225" cy="219075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b="1" smtClean="0"/>
              <a:t>  </a:t>
            </a:r>
            <a:r>
              <a:rPr lang="en-US" altLang="en-US" sz="2400" b="1" smtClean="0"/>
              <a:t>An extensive aponeurosis which extend from the xiphoid process to the symphsis pubis 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altLang="en-US" b="1" smtClean="0"/>
          </a:p>
        </p:txBody>
      </p:sp>
      <p:pic>
        <p:nvPicPr>
          <p:cNvPr id="6148" name="Picture 4" descr="line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320925"/>
            <a:ext cx="324802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23850" y="4149725"/>
            <a:ext cx="3960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800" b="1" i="1" smtClean="0">
                <a:solidFill>
                  <a:srgbClr val="FFFF00"/>
                </a:solidFill>
                <a:latin typeface="Arial" charset="0"/>
              </a:rPr>
              <a:t>Linea Semilunaris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68313" y="4868863"/>
            <a:ext cx="46085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b="1" smtClean="0">
                <a:solidFill>
                  <a:srgbClr val="FFFFFF"/>
                </a:solidFill>
                <a:latin typeface="Arial" charset="0"/>
              </a:rPr>
              <a:t>  the lateral margin of rectus abdominis is marked by a line on the anterior abdominal wall called linea semilunaris</a:t>
            </a:r>
          </a:p>
        </p:txBody>
      </p:sp>
    </p:spTree>
    <p:extLst>
      <p:ext uri="{BB962C8B-B14F-4D97-AF65-F5344CB8AC3E}">
        <p14:creationId xmlns:p14="http://schemas.microsoft.com/office/powerpoint/2010/main" val="3235569639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800" i="1" smtClean="0"/>
              <a:t>Muscles of the anterior abdominal wall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137525" cy="552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00"/>
                </a:solidFill>
                <a:latin typeface="Arial" charset="0"/>
              </a:rPr>
              <a:t> Classified into 2 groups: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b="1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400" b="1" smtClean="0">
                <a:solidFill>
                  <a:srgbClr val="FF0000"/>
                </a:solidFill>
                <a:latin typeface="Arial" charset="0"/>
              </a:rPr>
              <a:t>1-</a:t>
            </a:r>
            <a:r>
              <a:rPr lang="en-US" altLang="en-US" sz="2400" b="1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altLang="en-US" sz="2400" b="1" smtClean="0">
                <a:solidFill>
                  <a:srgbClr val="FF0000"/>
                </a:solidFill>
                <a:latin typeface="Arial" charset="0"/>
              </a:rPr>
              <a:t>paramedian muscles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smtClean="0">
                <a:solidFill>
                  <a:srgbClr val="FFFFFF"/>
                </a:solidFill>
                <a:latin typeface="Arial" charset="0"/>
              </a:rPr>
              <a:t>     -</a:t>
            </a: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Rectus abdominis muscle 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     - Pyramidalis muscle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b="1" smtClean="0">
                <a:solidFill>
                  <a:srgbClr val="FF0000"/>
                </a:solidFill>
                <a:latin typeface="Arial" charset="0"/>
              </a:rPr>
              <a:t>2- anterolateral flat muscles</a:t>
            </a:r>
            <a:r>
              <a:rPr lang="en-US" altLang="en-US" sz="1800" smtClean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smtClean="0">
                <a:solidFill>
                  <a:srgbClr val="FFFFFF"/>
                </a:solidFill>
                <a:latin typeface="Arial" charset="0"/>
              </a:rPr>
              <a:t>    -</a:t>
            </a: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external abdominal oblique m.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    -internal abdominal oblique m.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smtClean="0">
                <a:solidFill>
                  <a:srgbClr val="FFFFFF"/>
                </a:solidFill>
                <a:latin typeface="Arial" charset="0"/>
              </a:rPr>
              <a:t>    -transversus abdominis m.</a:t>
            </a: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smtClean="0">
              <a:solidFill>
                <a:srgbClr val="FFFFFF"/>
              </a:solidFill>
              <a:latin typeface="Arial" charset="0"/>
            </a:endParaRP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smtClean="0">
              <a:solidFill>
                <a:srgbClr val="FFFFFF"/>
              </a:solidFill>
              <a:latin typeface="Arial" charset="0"/>
            </a:endParaRPr>
          </a:p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smtClean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0967344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0" u="sng" smtClean="0"/>
              <a:t>Abdominal external oblique muscle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altLang="en-US" smtClean="0"/>
              <a:t>the largest and the most superficial of the three flat muscles of the lateral anterior abdomen.</a:t>
            </a:r>
          </a:p>
        </p:txBody>
      </p:sp>
      <p:pic>
        <p:nvPicPr>
          <p:cNvPr id="8196" name="Picture 5" descr="external-obli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341438"/>
            <a:ext cx="3724275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673942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5472112" cy="60483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b="1" smtClean="0">
                <a:solidFill>
                  <a:srgbClr val="FFFF00"/>
                </a:solidFill>
              </a:rPr>
              <a:t>Origin :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 lower 8 ribs (outer surface)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3600" smtClean="0">
                <a:solidFill>
                  <a:srgbClr val="FFFF00"/>
                </a:solidFill>
              </a:rPr>
              <a:t>Direction of the fibers :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 downwards , forwards &amp; medialy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b="1" smtClean="0">
                <a:solidFill>
                  <a:srgbClr val="FFFF00"/>
                </a:solidFill>
              </a:rPr>
              <a:t>Insertion :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-iliac crest ( anterior half of the outer lip)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-anterior superior iliac spine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-pubic tubercle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-pubic crest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/>
              <a:t>  -linea alba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800" smtClean="0">
                <a:effectLst/>
                <a:latin typeface="Arial"/>
              </a:rPr>
              <a:t>…………………………</a:t>
            </a:r>
            <a:r>
              <a:rPr lang="en-US" altLang="en-US" sz="2800" smtClean="0">
                <a:effectLst/>
              </a:rPr>
              <a:t>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sz="2800" smtClean="0"/>
          </a:p>
        </p:txBody>
      </p:sp>
      <p:pic>
        <p:nvPicPr>
          <p:cNvPr id="9219" name="Picture 6" descr="ca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908050"/>
            <a:ext cx="3203575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904387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800" i="1" u="sng" smtClean="0"/>
              <a:t>Inguinal ligament</a:t>
            </a:r>
            <a:r>
              <a:rPr lang="en-US" altLang="en-US" sz="4800" smtClean="0"/>
              <a:t/>
            </a:r>
            <a:br>
              <a:rPr lang="en-US" altLang="en-US" sz="4800" smtClean="0"/>
            </a:br>
            <a:endParaRPr lang="en-US" altLang="en-US" sz="48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27463" cy="4525963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smtClean="0"/>
              <a:t>-It is the infolded lower border of the external oblique m.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altLang="en-US" smtClean="0"/>
              <a:t>-The inguinal ligament runs from the </a:t>
            </a:r>
            <a:r>
              <a:rPr lang="en-US" altLang="en-US" smtClean="0">
                <a:hlinkClick r:id="rId2" tooltip="Anterior superior iliac spine"/>
              </a:rPr>
              <a:t>anterior superior iliac spine</a:t>
            </a:r>
            <a:r>
              <a:rPr lang="en-US" altLang="en-US" smtClean="0"/>
              <a:t> to the </a:t>
            </a:r>
            <a:r>
              <a:rPr lang="en-US" altLang="en-US" smtClean="0">
                <a:hlinkClick r:id="rId3" tooltip="Pubic tubercle"/>
              </a:rPr>
              <a:t>pubic tubercle</a:t>
            </a:r>
            <a:r>
              <a:rPr lang="en-US" altLang="en-US" smtClean="0"/>
              <a:t>.</a:t>
            </a:r>
          </a:p>
        </p:txBody>
      </p:sp>
      <p:pic>
        <p:nvPicPr>
          <p:cNvPr id="10244" name="Picture 5" descr="IngFemHerniaAnatom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412875"/>
            <a:ext cx="385762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54431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697913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 </a:t>
            </a:r>
            <a:r>
              <a:rPr lang="en-US" altLang="en-US" u="sng" smtClean="0"/>
              <a:t>Abdominal internal oblique muscle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5688012" cy="561657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3600" b="1" smtClean="0">
                <a:solidFill>
                  <a:srgbClr val="FFFF00"/>
                </a:solidFill>
              </a:rPr>
              <a:t>Origin 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  1- iliac crest (ant. 2/3 of its intermediate line)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  2- inguinal ligament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( lateral 2/3 of its inner surface).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  3- lumbar fascia 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3600" b="1" smtClean="0">
                <a:solidFill>
                  <a:srgbClr val="FFFF00"/>
                </a:solidFill>
              </a:rPr>
              <a:t>Direction of the fibers 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  upwards , forwards and medialy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b="1" smtClean="0"/>
              <a:t> </a:t>
            </a:r>
            <a:r>
              <a:rPr lang="en-US" altLang="en-US" sz="3600" b="1" smtClean="0">
                <a:solidFill>
                  <a:srgbClr val="FFFF00"/>
                </a:solidFill>
              </a:rPr>
              <a:t>Insertion 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EG" altLang="en-US" sz="2400" smtClean="0"/>
              <a:t> </a:t>
            </a:r>
            <a:r>
              <a:rPr lang="en-US" altLang="en-US" sz="2400" smtClean="0"/>
              <a:t> 1- linea alba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  2- lower 4 or 5 ribs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sz="2400" smtClean="0"/>
              <a:t>  3- the lower fibers forms an arched fibers called the </a:t>
            </a:r>
            <a:r>
              <a:rPr lang="en-US" altLang="en-US" sz="2800" b="1" u="sng" smtClean="0">
                <a:solidFill>
                  <a:srgbClr val="FF0000"/>
                </a:solidFill>
              </a:rPr>
              <a:t>conjoint tendon.</a:t>
            </a:r>
            <a:endParaRPr lang="ar-EG" altLang="en-US" sz="2800" b="1" u="sng" smtClean="0">
              <a:solidFill>
                <a:srgbClr val="FF0000"/>
              </a:solidFill>
            </a:endParaRPr>
          </a:p>
        </p:txBody>
      </p:sp>
      <p:pic>
        <p:nvPicPr>
          <p:cNvPr id="11268" name="Picture 4" descr="internal-oblique-mus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628775"/>
            <a:ext cx="3132137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232727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82</TotalTime>
  <Words>1358</Words>
  <Application>Microsoft Office PowerPoint</Application>
  <PresentationFormat>On-screen Show (4:3)</PresentationFormat>
  <Paragraphs>193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Stream</vt:lpstr>
      <vt:lpstr>Anterior abdominal wall</vt:lpstr>
      <vt:lpstr>Layers of Anterior Abdominal Wall</vt:lpstr>
      <vt:lpstr>Fascia  of Ant. Abdominal Wall</vt:lpstr>
      <vt:lpstr>Linea Alba</vt:lpstr>
      <vt:lpstr>Muscles of the anterior abdominal wall</vt:lpstr>
      <vt:lpstr>Abdominal external oblique muscle</vt:lpstr>
      <vt:lpstr>PowerPoint Presentation</vt:lpstr>
      <vt:lpstr>Inguinal ligament </vt:lpstr>
      <vt:lpstr> Abdominal internal oblique muscle</vt:lpstr>
      <vt:lpstr>Conjoint tendon </vt:lpstr>
      <vt:lpstr>Transversus abdominis muscle</vt:lpstr>
      <vt:lpstr>PowerPoint Presentation</vt:lpstr>
      <vt:lpstr>PowerPoint Presentation</vt:lpstr>
      <vt:lpstr>PowerPoint Presentation</vt:lpstr>
      <vt:lpstr>Pyramidalis muscle :</vt:lpstr>
      <vt:lpstr>PowerPoint Presentation</vt:lpstr>
      <vt:lpstr> Pattern of the Rectus Sheath Formation</vt:lpstr>
      <vt:lpstr>PowerPoint Presentation</vt:lpstr>
      <vt:lpstr>Cremastric muscle:</vt:lpstr>
      <vt:lpstr>Action of the anterior abdominal wall muscles </vt:lpstr>
      <vt:lpstr>Inguinal canal</vt:lpstr>
      <vt:lpstr>a-Superfascial Inguinal Ring </vt:lpstr>
      <vt:lpstr> B -Deep Inguinal Ring</vt:lpstr>
      <vt:lpstr>Arteries of the Anterior Abdominal wall A- Above the umbilicus                 </vt:lpstr>
      <vt:lpstr>B- Below the umbilicus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Anterior abdominal wall</dc:title>
  <dc:creator>Safa Osman</dc:creator>
  <cp:lastModifiedBy>Safa Osman</cp:lastModifiedBy>
  <cp:revision>12</cp:revision>
  <dcterms:created xsi:type="dcterms:W3CDTF">2006-08-16T00:00:00Z</dcterms:created>
  <dcterms:modified xsi:type="dcterms:W3CDTF">2016-09-18T10:02:17Z</dcterms:modified>
</cp:coreProperties>
</file>